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97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E06D8F-A884-49E2-9D52-AE198E5B3572}" type="datetimeFigureOut">
              <a:rPr lang="ru-RU" smtClean="0"/>
              <a:t>04.10.2023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345343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E06D8F-A884-49E2-9D52-AE198E5B3572}" type="datetimeFigureOut">
              <a:rPr lang="ru-RU" smtClean="0"/>
              <a:t>04.10.2023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26130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E06D8F-A884-49E2-9D52-AE198E5B3572}" type="datetimeFigureOut">
              <a:rPr lang="ru-RU" smtClean="0"/>
              <a:t>04.10.2023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406076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E06D8F-A884-49E2-9D52-AE198E5B3572}" type="datetimeFigureOut">
              <a:rPr lang="ru-RU" smtClean="0"/>
              <a:t>04.10.2023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271815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E06D8F-A884-49E2-9D52-AE198E5B3572}" type="datetimeFigureOut">
              <a:rPr lang="ru-RU" smtClean="0"/>
              <a:t>04.10.2023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142955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E06D8F-A884-49E2-9D52-AE198E5B3572}" type="datetimeFigureOut">
              <a:rPr lang="ru-RU" smtClean="0"/>
              <a:t>04.10.2023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206572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E06D8F-A884-49E2-9D52-AE198E5B3572}" type="datetimeFigureOut">
              <a:rPr lang="ru-RU" smtClean="0"/>
              <a:t>04.10.2023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418794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06D8F-A884-49E2-9D52-AE198E5B3572}" type="datetimeFigureOut">
              <a:rPr lang="ru-RU" smtClean="0"/>
              <a:t>04.10.2023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404594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E06D8F-A884-49E2-9D52-AE198E5B3572}" type="datetimeFigureOut">
              <a:rPr lang="ru-RU" smtClean="0"/>
              <a:t>04.10.2023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376604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EE06D8F-A884-49E2-9D52-AE198E5B3572}" type="datetimeFigureOut">
              <a:rPr lang="ru-RU" smtClean="0"/>
              <a:t>04.10.2023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394863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EE06D8F-A884-49E2-9D52-AE198E5B3572}" type="datetimeFigureOut">
              <a:rPr lang="ru-RU" smtClean="0"/>
              <a:t>04.10.2023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D3194F-F4FF-4828-9D37-A0BBBE0CB293}" type="slidenum">
              <a:rPr lang="ru-RU" smtClean="0"/>
              <a:t>‹#›</a:t>
            </a:fld>
            <a:endParaRPr lang="ru-RU"/>
          </a:p>
        </p:txBody>
      </p:sp>
    </p:spTree>
    <p:extLst>
      <p:ext uri="{BB962C8B-B14F-4D97-AF65-F5344CB8AC3E}">
        <p14:creationId xmlns:p14="http://schemas.microsoft.com/office/powerpoint/2010/main" val="154153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6D8F-A884-49E2-9D52-AE198E5B3572}" type="datetimeFigureOut">
              <a:rPr lang="ru-RU" smtClean="0"/>
              <a:t>04.10.2023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3194F-F4FF-4828-9D37-A0BBBE0CB293}" type="slidenum">
              <a:rPr lang="ru-RU" smtClean="0"/>
              <a:t>‹#›</a:t>
            </a:fld>
            <a:endParaRPr lang="ru-RU"/>
          </a:p>
        </p:txBody>
      </p:sp>
    </p:spTree>
    <p:extLst>
      <p:ext uri="{BB962C8B-B14F-4D97-AF65-F5344CB8AC3E}">
        <p14:creationId xmlns:p14="http://schemas.microsoft.com/office/powerpoint/2010/main" val="136384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775" y="104775"/>
            <a:ext cx="10515600" cy="1325563"/>
          </a:xfrm>
        </p:spPr>
        <p:txBody>
          <a:bodyPr>
            <a:normAutofit/>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АНО ДО «ЛАЗУРНЫЙ»</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6172200" y="1430338"/>
            <a:ext cx="5715000" cy="5275261"/>
          </a:xfrm>
        </p:spPr>
        <p:txBody>
          <a:bodyPr>
            <a:normAutofit/>
          </a:bodyPr>
          <a:lstStyle/>
          <a:p>
            <a:pPr marL="0" indent="0" algn="ctr">
              <a:buNone/>
            </a:pPr>
            <a:endParaRPr lang="ru-RU" sz="4800" b="1" i="1" dirty="0" smtClean="0">
              <a:solidFill>
                <a:srgbClr val="00B050"/>
              </a:solidFill>
              <a:latin typeface="Times New Roman" panose="02020603050405020304" pitchFamily="18" charset="0"/>
              <a:cs typeface="Times New Roman" panose="02020603050405020304" pitchFamily="18" charset="0"/>
            </a:endParaRPr>
          </a:p>
          <a:p>
            <a:pPr marL="0" indent="0" algn="ctr">
              <a:buNone/>
            </a:pPr>
            <a:r>
              <a:rPr lang="ru-RU" sz="4800" b="1" i="1" dirty="0" smtClean="0">
                <a:solidFill>
                  <a:srgbClr val="00B050"/>
                </a:solidFill>
                <a:latin typeface="Times New Roman" panose="02020603050405020304" pitchFamily="18" charset="0"/>
                <a:cs typeface="Times New Roman" panose="02020603050405020304" pitchFamily="18" charset="0"/>
              </a:rPr>
              <a:t>САМООЦЕНКА РЕБЕНКА  </a:t>
            </a:r>
            <a:endParaRPr lang="ru-RU" sz="4800" b="1" i="1" dirty="0">
              <a:solidFill>
                <a:srgbClr val="00B050"/>
              </a:solidFill>
              <a:latin typeface="Times New Roman" panose="02020603050405020304" pitchFamily="18" charset="0"/>
              <a:cs typeface="Times New Roman" panose="02020603050405020304" pitchFamily="18" charset="0"/>
            </a:endParaRPr>
          </a:p>
          <a:p>
            <a:pPr marL="0" indent="0" algn="ctr">
              <a:buNone/>
            </a:pPr>
            <a:endParaRPr lang="ru-RU" sz="4800" b="1" i="1" dirty="0" smtClean="0">
              <a:solidFill>
                <a:srgbClr val="00B050"/>
              </a:solidFill>
              <a:latin typeface="Times New Roman" panose="02020603050405020304" pitchFamily="18" charset="0"/>
              <a:cs typeface="Times New Roman" panose="02020603050405020304" pitchFamily="18" charset="0"/>
            </a:endParaRPr>
          </a:p>
          <a:p>
            <a:pPr marL="0" indent="0" algn="r">
              <a:buNone/>
            </a:pPr>
            <a:r>
              <a:rPr lang="ru-RU" sz="4400" dirty="0" smtClean="0">
                <a:solidFill>
                  <a:srgbClr val="002060"/>
                </a:solidFill>
                <a:latin typeface="Times New Roman" panose="02020603050405020304" pitchFamily="18" charset="0"/>
                <a:cs typeface="Times New Roman" panose="02020603050405020304" pitchFamily="18" charset="0"/>
              </a:rPr>
              <a:t>Подготовил </a:t>
            </a:r>
          </a:p>
          <a:p>
            <a:pPr marL="0" indent="0" algn="r">
              <a:buNone/>
            </a:pPr>
            <a:r>
              <a:rPr lang="ru-RU" sz="4400" dirty="0" smtClean="0">
                <a:solidFill>
                  <a:srgbClr val="002060"/>
                </a:solidFill>
                <a:latin typeface="Times New Roman" panose="02020603050405020304" pitchFamily="18" charset="0"/>
                <a:cs typeface="Times New Roman" panose="02020603050405020304" pitchFamily="18" charset="0"/>
              </a:rPr>
              <a:t>педагог-психолог </a:t>
            </a:r>
            <a:r>
              <a:rPr lang="ru-RU" sz="4400" dirty="0" err="1" smtClean="0">
                <a:solidFill>
                  <a:srgbClr val="002060"/>
                </a:solidFill>
                <a:latin typeface="Times New Roman" panose="02020603050405020304" pitchFamily="18" charset="0"/>
                <a:cs typeface="Times New Roman" panose="02020603050405020304" pitchFamily="18" charset="0"/>
              </a:rPr>
              <a:t>И.А.Мыльникова</a:t>
            </a:r>
            <a:endParaRPr lang="ru-RU" sz="4400" dirty="0">
              <a:solidFill>
                <a:srgbClr val="002060"/>
              </a:solidFill>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sz="half" idx="2"/>
          </p:nvPr>
        </p:nvPicPr>
        <p:blipFill>
          <a:blip r:embed="rId2"/>
          <a:stretch>
            <a:fillRect/>
          </a:stretch>
        </p:blipFill>
        <p:spPr>
          <a:xfrm>
            <a:off x="20116" y="2426625"/>
            <a:ext cx="6152084" cy="3511814"/>
          </a:xfrm>
          <a:prstGeom prst="rect">
            <a:avLst/>
          </a:prstGeom>
        </p:spPr>
      </p:pic>
    </p:spTree>
    <p:extLst>
      <p:ext uri="{BB962C8B-B14F-4D97-AF65-F5344CB8AC3E}">
        <p14:creationId xmlns:p14="http://schemas.microsoft.com/office/powerpoint/2010/main" val="246406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022667" cy="6858000"/>
          </a:xfrm>
        </p:spPr>
        <p:txBody>
          <a:bodyPr>
            <a:normAutofit lnSpcReduction="10000"/>
          </a:bodyPr>
          <a:lstStyle/>
          <a:p>
            <a:pPr indent="0" algn="just">
              <a:lnSpc>
                <a:spcPct val="107000"/>
              </a:lnSpc>
              <a:spcAft>
                <a:spcPts val="0"/>
              </a:spcAft>
              <a:buNone/>
            </a:pP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Нельзя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сравнивать своё чадо с другими детьми, иначе он может вырасти тревожным и неуверенным в себе. Сравнить ребенка можно только с самим собой. Всегда следует опираться на его индивидуальные особенности. В том, как поднять самооценку у ребенка, запомните нельзя навешивать ярлыки. Хвалите ребенка не только за достижения, но и за усилия.</a:t>
            </a:r>
            <a:endParaRPr lang="ru-RU" sz="3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Любая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критика должна относиться не к личности ребёнка, а только к его действиям. Не стоит бросать обвинения в стиле: </a:t>
            </a:r>
            <a:r>
              <a:rPr lang="ru-RU" sz="32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 будь неумехой!»</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Гораздо благоприятнее фраза: «Ты же у меня способный, а сейчас ленишься. Попробуй ещё раз, и всё получится!» Важно всегда демонстрировать веру в своего ребёнка. Это подкрепляет его самооценку и вызывает желание проявлять инициативу.</a:t>
            </a:r>
            <a:endParaRPr lang="ru-RU" sz="3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04438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31332"/>
          </a:xfrm>
        </p:spPr>
        <p:txBody>
          <a:bodyPr>
            <a:noAutofit/>
          </a:bodyPr>
          <a:lstStyle/>
          <a:p>
            <a:pPr marL="228600" lvl="0" indent="449580" algn="ctr">
              <a:lnSpc>
                <a:spcPct val="107000"/>
              </a:lnSpc>
              <a:spcBef>
                <a:spcPts val="1000"/>
              </a:spcBef>
            </a:pPr>
            <a:r>
              <a:rPr lang="ru-RU" sz="3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3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Предпосылки </a:t>
            </a:r>
            <a:r>
              <a:rPr lang="ru-RU"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 этапы формирования самооценки:</a:t>
            </a:r>
            <a:r>
              <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ru-RU" sz="3600" dirty="0">
              <a:solidFill>
                <a:srgbClr val="FF0000"/>
              </a:solidFill>
            </a:endParaRPr>
          </a:p>
        </p:txBody>
      </p:sp>
      <p:sp>
        <p:nvSpPr>
          <p:cNvPr id="3" name="Объект 2"/>
          <p:cNvSpPr>
            <a:spLocks noGrp="1"/>
          </p:cNvSpPr>
          <p:nvPr>
            <p:ph idx="1"/>
          </p:nvPr>
        </p:nvSpPr>
        <p:spPr>
          <a:xfrm>
            <a:off x="694266" y="1426104"/>
            <a:ext cx="11023601" cy="5431896"/>
          </a:xfrm>
        </p:spPr>
        <p:txBody>
          <a:bodyPr>
            <a:normAutofit/>
          </a:bodyPr>
          <a:lstStyle/>
          <a:p>
            <a:pPr marL="0" indent="0" algn="just">
              <a:lnSpc>
                <a:spcPct val="107000"/>
              </a:lnSpc>
              <a:spcAft>
                <a:spcPts val="0"/>
              </a:spcAft>
              <a:buNone/>
            </a:pP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Еще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 не рожденного малыша начинает формироваться самооценка. Факт эмоциональной связи ребенка с матерью давно доказан. Переживания женщины непосредственно влияют на плод. Если беременность желанная, мама с радостью вынашивает кроху, его клеточная память способна зафиксировать этот факт. Это соответствующим образом влияет на зарождение важных личностных качеств, которые остаются с человеком на всю жизнь.</a:t>
            </a:r>
            <a:endParaRPr lang="ru-RU" sz="3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solidFill>
                <a:srgbClr val="002060"/>
              </a:solidFill>
            </a:endParaRPr>
          </a:p>
        </p:txBody>
      </p:sp>
    </p:spTree>
    <p:extLst>
      <p:ext uri="{BB962C8B-B14F-4D97-AF65-F5344CB8AC3E}">
        <p14:creationId xmlns:p14="http://schemas.microsoft.com/office/powerpoint/2010/main" val="304165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18533"/>
            <a:ext cx="12073467" cy="1572155"/>
          </a:xfrm>
        </p:spPr>
        <p:txBody>
          <a:bodyPr>
            <a:noAutofit/>
          </a:bodyPr>
          <a:lstStyle/>
          <a:p>
            <a:pPr lvl="0" algn="ctr">
              <a:lnSpc>
                <a:spcPct val="107000"/>
              </a:lnSpc>
              <a:spcBef>
                <a:spcPts val="1000"/>
              </a:spcBef>
            </a:pPr>
            <a:r>
              <a:rPr lang="ru-RU"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ru-RU"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 </a:t>
            </a:r>
            <a:r>
              <a:rPr lang="ru-RU"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появления малыша на свет развитие самооценки происходит в четыре этапа:</a:t>
            </a:r>
            <a:r>
              <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ru-RU" sz="3600" dirty="0">
              <a:solidFill>
                <a:srgbClr val="FF0000"/>
              </a:solidFill>
            </a:endParaRPr>
          </a:p>
        </p:txBody>
      </p:sp>
      <p:sp>
        <p:nvSpPr>
          <p:cNvPr id="3" name="Объект 2"/>
          <p:cNvSpPr>
            <a:spLocks noGrp="1"/>
          </p:cNvSpPr>
          <p:nvPr>
            <p:ph idx="1"/>
          </p:nvPr>
        </p:nvSpPr>
        <p:spPr>
          <a:xfrm>
            <a:off x="-1" y="1690688"/>
            <a:ext cx="12073466" cy="5757333"/>
          </a:xfrm>
        </p:spPr>
        <p:txBody>
          <a:bodyPr>
            <a:noAutofit/>
          </a:bodyPr>
          <a:lstStyle/>
          <a:p>
            <a:pPr indent="0" algn="ctr">
              <a:lnSpc>
                <a:spcPct val="107000"/>
              </a:lnSpc>
              <a:spcAft>
                <a:spcPts val="0"/>
              </a:spcAft>
              <a:buNone/>
            </a:pPr>
            <a:r>
              <a:rPr lang="ru-RU" sz="2400" b="1" i="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 момента рождения до полутора лет</a:t>
            </a:r>
            <a:r>
              <a:rPr lang="ru-RU"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b="1"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Это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период тактильных ощущений, когда малыш познает мир посредством прикосновений, заботы родителей и близких людей.</a:t>
            </a:r>
            <a:endParaRPr lang="ru-RU" sz="24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Желанный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малыш уже внутриутробно получает подсознательную информацию о том, что он нужен, значим. Появившись на свет, он нуждается в соответствующей заботе родных. У младенцев процесса анализа отсутствует, но бессознательно вырисовывается картинка:</a:t>
            </a:r>
            <a:endParaRPr lang="ru-RU" sz="24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Вовремя покормили, поиграли, убаюкали – значит «я хороший»;</a:t>
            </a:r>
            <a:endParaRPr lang="ru-RU" sz="24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Забыли, долго плачет, не обращают внимания – «я плохой, никому не нужен</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То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есть с первого дня жизни важно обеспечить крохе достаточно заботы, тепла, внимания.</a:t>
            </a:r>
            <a:endParaRPr lang="ru-RU" sz="24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2026460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87867" y="135466"/>
            <a:ext cx="11734800" cy="6722533"/>
          </a:xfrm>
        </p:spPr>
        <p:txBody>
          <a:bodyPr>
            <a:normAutofit/>
          </a:bodyPr>
          <a:lstStyle/>
          <a:p>
            <a:pPr indent="0" algn="ctr">
              <a:lnSpc>
                <a:spcPct val="107000"/>
              </a:lnSpc>
              <a:spcAft>
                <a:spcPts val="0"/>
              </a:spcAft>
              <a:buNone/>
            </a:pPr>
            <a:r>
              <a:rPr lang="ru-RU" sz="3200" b="1" i="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От 1,5 до 3 лет</a:t>
            </a:r>
            <a:r>
              <a:rPr lang="ru-RU"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200" b="1"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3200" dirty="0" smtClean="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7000"/>
              </a:lnSpc>
              <a:spcAft>
                <a:spcPts val="0"/>
              </a:spcAft>
              <a:buNone/>
            </a:pP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этот период дети активно познают мир. Делают они это различными способами. Рядом с созидательными действиями наблюдаться и разрушительные. В зависимости от реакции близких формируются определенные стороны самооценки. </a:t>
            </a:r>
            <a:endPar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Недопустима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критика, откровенный негатив. Ситуацию лучше контролировать, действуя тонко и деликатно. Необходимо дать крохе почувствовать себя самостоятельным, способным нести ответственность за сделанное. А если что-то не получилось, поддержать и предложить повторить попытку.</a:t>
            </a:r>
            <a:endParaRPr lang="ru-RU" sz="3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5855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35467" y="270933"/>
            <a:ext cx="12056533" cy="5906030"/>
          </a:xfrm>
        </p:spPr>
        <p:txBody>
          <a:bodyPr>
            <a:normAutofit lnSpcReduction="10000"/>
          </a:bodyPr>
          <a:lstStyle/>
          <a:p>
            <a:pPr indent="0" algn="ctr">
              <a:lnSpc>
                <a:spcPct val="107000"/>
              </a:lnSpc>
              <a:spcAft>
                <a:spcPts val="0"/>
              </a:spcAft>
              <a:buNone/>
            </a:pPr>
            <a:r>
              <a:rPr lang="ru-RU" sz="3200" b="1" i="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 4 до 6 лет:</a:t>
            </a:r>
            <a:endParaRPr lang="ru-RU" sz="3200" b="1"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Средний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 старший возраст характеризуется появлением осознания самого себя и места среди сверстников. Ребенку важно, сколько у него друзей, почему с ним кто-то не хочет общаться и т.д. анализируя ситуацию, малыш склонен искать причину в себе. Поэтому, если папа у стал и не хочет с ним играть в мяч, следует объяснить это дочери или сыну. Иначе ребенок решить, что причина нежелания общения кроется в его плохом поведении. Будет думать и вспоминать, что же он сделал не так. То есть появится неоправданное чувство вины, которое негативно сказывается на формировании самооценки.</a:t>
            </a:r>
            <a:endParaRPr lang="ru-RU" sz="3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0294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69333" y="0"/>
            <a:ext cx="11887199" cy="6858000"/>
          </a:xfrm>
        </p:spPr>
        <p:txBody>
          <a:bodyPr>
            <a:normAutofit fontScale="92500" lnSpcReduction="10000"/>
          </a:bodyPr>
          <a:lstStyle/>
          <a:p>
            <a:pPr marL="0" indent="0" algn="ctr">
              <a:lnSpc>
                <a:spcPct val="107000"/>
              </a:lnSpc>
              <a:spcAft>
                <a:spcPts val="0"/>
              </a:spcAft>
              <a:buNone/>
            </a:pPr>
            <a:r>
              <a:rPr lang="ru-RU" sz="3800" b="1" i="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 6 до 14 лет:</a:t>
            </a:r>
            <a:endParaRPr lang="ru-RU" sz="3800" b="1" i="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ru-RU" sz="3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Сложный</a:t>
            </a:r>
            <a:r>
              <a:rPr lang="ru-RU" sz="3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интересный длительный этап. Здесь идет формирование таких качеств, как:</a:t>
            </a:r>
            <a:endParaRPr lang="ru-RU" sz="35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Интерес к процессу труда и достижение результата;</a:t>
            </a:r>
            <a:endParaRPr lang="ru-RU" sz="35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3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Оценка его действий другими членами </a:t>
            </a:r>
            <a:r>
              <a:rPr lang="ru-RU" sz="3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коллектива.</a:t>
            </a:r>
            <a:endParaRPr lang="ru-RU" sz="3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ru-RU" sz="3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У </a:t>
            </a:r>
            <a:r>
              <a:rPr lang="ru-RU" sz="3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ребенка может быть необычное хобби, но неприятие его другими может повлиять на его развитие негативно.  Человечек просто разуверится в себе из-за сложностей и непонимания в </a:t>
            </a:r>
            <a:r>
              <a:rPr lang="ru-RU" sz="3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коллективе.</a:t>
            </a:r>
            <a:endParaRPr lang="ru-RU" sz="3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ru-RU" sz="3500" dirty="0" smtClean="0">
                <a:latin typeface="Calibri" panose="020F0502020204030204" pitchFamily="34" charset="0"/>
                <a:ea typeface="Calibri" panose="020F0502020204030204" pitchFamily="34" charset="0"/>
                <a:cs typeface="Times New Roman" panose="02020603050405020304" pitchFamily="18" charset="0"/>
              </a:rPr>
              <a:t>	</a:t>
            </a:r>
            <a:r>
              <a:rPr lang="ru-RU" sz="35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Ни </a:t>
            </a:r>
            <a:r>
              <a:rPr lang="ru-RU" sz="3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 одном из этапов развития самооценки ребенка нельзя допускать ошибок.  Каждый упущенный момент отразится на жизненной позиции уже взрослого человека.</a:t>
            </a:r>
            <a:endParaRPr lang="ru-RU" sz="35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0002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6268" y="1140179"/>
            <a:ext cx="4009194" cy="4707468"/>
          </a:xfrm>
          <a:prstGeom prst="rect">
            <a:avLst/>
          </a:prstGeom>
        </p:spPr>
      </p:pic>
      <p:sp>
        <p:nvSpPr>
          <p:cNvPr id="4" name="Прямоугольник 3"/>
          <p:cNvSpPr/>
          <p:nvPr/>
        </p:nvSpPr>
        <p:spPr>
          <a:xfrm>
            <a:off x="4334933" y="179907"/>
            <a:ext cx="7857067" cy="6432530"/>
          </a:xfrm>
          <a:prstGeom prst="rect">
            <a:avLst/>
          </a:prstGeom>
        </p:spPr>
        <p:txBody>
          <a:bodyPr wrap="square">
            <a:spAutoFit/>
          </a:bodyPr>
          <a:lstStyle/>
          <a:p>
            <a:pPr algn="ctr"/>
            <a:r>
              <a:rPr lang="ru-RU" sz="3200" b="1" i="1" dirty="0" smtClean="0">
                <a:solidFill>
                  <a:srgbClr val="00B050"/>
                </a:solidFill>
                <a:effectLst/>
                <a:latin typeface="Times New Roman" panose="02020603050405020304" pitchFamily="18" charset="0"/>
                <a:cs typeface="Times New Roman" panose="02020603050405020304" pitchFamily="18" charset="0"/>
              </a:rPr>
              <a:t>Способы правильного поощрения дошкольника</a:t>
            </a:r>
            <a:r>
              <a:rPr lang="ru-RU" sz="2800" b="1" i="1" dirty="0" smtClean="0">
                <a:solidFill>
                  <a:srgbClr val="00B050"/>
                </a:solidFill>
                <a:effectLst/>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v"/>
            </a:pPr>
            <a:r>
              <a:rPr lang="ru-RU" sz="2900" b="0" i="0" dirty="0" smtClean="0">
                <a:solidFill>
                  <a:srgbClr val="002060"/>
                </a:solidFill>
                <a:effectLst/>
                <a:latin typeface="Times New Roman" panose="02020603050405020304" pitchFamily="18" charset="0"/>
                <a:cs typeface="Times New Roman" panose="02020603050405020304" pitchFamily="18" charset="0"/>
              </a:rPr>
              <a:t>хвалить нужно за стремление, попытку достижения определенного результата;</a:t>
            </a:r>
          </a:p>
          <a:p>
            <a:pPr marL="457200" indent="-457200" algn="just">
              <a:buFont typeface="Wingdings" panose="05000000000000000000" pitchFamily="2" charset="2"/>
              <a:buChar char="v"/>
            </a:pPr>
            <a:r>
              <a:rPr lang="ru-RU" sz="2900" b="0" i="0" dirty="0" smtClean="0">
                <a:solidFill>
                  <a:srgbClr val="002060"/>
                </a:solidFill>
                <a:effectLst/>
                <a:latin typeface="Times New Roman" panose="02020603050405020304" pitchFamily="18" charset="0"/>
                <a:cs typeface="Times New Roman" panose="02020603050405020304" pitchFamily="18" charset="0"/>
              </a:rPr>
              <a:t>родители должны оценивать только поступки;</a:t>
            </a:r>
          </a:p>
          <a:p>
            <a:pPr marL="457200" indent="-457200" algn="just">
              <a:buFont typeface="Wingdings" panose="05000000000000000000" pitchFamily="2" charset="2"/>
              <a:buChar char="v"/>
            </a:pPr>
            <a:r>
              <a:rPr lang="ru-RU" sz="2900" b="0" i="0" dirty="0" smtClean="0">
                <a:solidFill>
                  <a:srgbClr val="002060"/>
                </a:solidFill>
                <a:effectLst/>
                <a:latin typeface="Times New Roman" panose="02020603050405020304" pitchFamily="18" charset="0"/>
                <a:cs typeface="Times New Roman" panose="02020603050405020304" pitchFamily="18" charset="0"/>
              </a:rPr>
              <a:t>использовать небольшие вознаграждения для похвалы;</a:t>
            </a:r>
          </a:p>
          <a:p>
            <a:pPr marL="457200" indent="-457200" algn="just">
              <a:buFont typeface="Wingdings" panose="05000000000000000000" pitchFamily="2" charset="2"/>
              <a:buChar char="v"/>
            </a:pPr>
            <a:r>
              <a:rPr lang="ru-RU" sz="2900" b="0" i="0" dirty="0" smtClean="0">
                <a:solidFill>
                  <a:srgbClr val="002060"/>
                </a:solidFill>
                <a:effectLst/>
                <a:latin typeface="Times New Roman" panose="02020603050405020304" pitchFamily="18" charset="0"/>
                <a:cs typeface="Times New Roman" panose="02020603050405020304" pitchFamily="18" charset="0"/>
              </a:rPr>
              <a:t>давать особо важные поручения, </a:t>
            </a:r>
            <a:r>
              <a:rPr lang="ru-RU" sz="2900" b="0" i="0" dirty="0" smtClean="0">
                <a:solidFill>
                  <a:srgbClr val="002060"/>
                </a:solidFill>
                <a:effectLst/>
                <a:latin typeface="Times New Roman" panose="02020603050405020304" pitchFamily="18" charset="0"/>
                <a:cs typeface="Times New Roman" panose="02020603050405020304" pitchFamily="18" charset="0"/>
              </a:rPr>
              <a:t>подчеркивая значимость</a:t>
            </a:r>
            <a:r>
              <a:rPr lang="ru-RU" sz="2900" b="0" i="0" dirty="0" smtClean="0">
                <a:solidFill>
                  <a:srgbClr val="002060"/>
                </a:solidFill>
                <a:effectLst/>
                <a:latin typeface="Times New Roman" panose="02020603050405020304" pitchFamily="18" charset="0"/>
                <a:cs typeface="Times New Roman" panose="02020603050405020304" pitchFamily="18" charset="0"/>
              </a:rPr>
              <a:t>, самостоятельность чада;</a:t>
            </a:r>
          </a:p>
          <a:p>
            <a:pPr algn="just"/>
            <a:r>
              <a:rPr lang="ru-RU" sz="2900" b="1" i="0" dirty="0" smtClean="0">
                <a:solidFill>
                  <a:srgbClr val="FF0000"/>
                </a:solidFill>
                <a:effectLst/>
                <a:latin typeface="Times New Roman" panose="02020603050405020304" pitchFamily="18" charset="0"/>
                <a:cs typeface="Times New Roman" panose="02020603050405020304" pitchFamily="18" charset="0"/>
              </a:rPr>
              <a:t>	Важно</a:t>
            </a:r>
            <a:r>
              <a:rPr lang="ru-RU" sz="2900" b="1" i="0" dirty="0" smtClean="0">
                <a:solidFill>
                  <a:srgbClr val="002060"/>
                </a:solidFill>
                <a:effectLst/>
                <a:latin typeface="Times New Roman" panose="02020603050405020304" pitchFamily="18" charset="0"/>
                <a:cs typeface="Times New Roman" panose="02020603050405020304" pitchFamily="18" charset="0"/>
              </a:rPr>
              <a:t>!</a:t>
            </a:r>
            <a:r>
              <a:rPr lang="ru-RU" sz="2900" b="0" i="0" dirty="0" smtClean="0">
                <a:solidFill>
                  <a:srgbClr val="002060"/>
                </a:solidFill>
                <a:effectLst/>
                <a:latin typeface="Times New Roman" panose="02020603050405020304" pitchFamily="18" charset="0"/>
                <a:cs typeface="Times New Roman" panose="02020603050405020304" pitchFamily="18" charset="0"/>
              </a:rPr>
              <a:t> Для того чтобы сохранить адекватную самооценку дошкольника, родители могут хвалить его при посторонних, но наказывать разрешается только наедине!</a:t>
            </a:r>
            <a:endParaRPr lang="ru-RU" sz="29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389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763" y="-1143000"/>
            <a:ext cx="12201525" cy="9144000"/>
          </a:xfrm>
          <a:prstGeom prst="rect">
            <a:avLst/>
          </a:prstGeom>
        </p:spPr>
      </p:pic>
    </p:spTree>
    <p:extLst>
      <p:ext uri="{BB962C8B-B14F-4D97-AF65-F5344CB8AC3E}">
        <p14:creationId xmlns:p14="http://schemas.microsoft.com/office/powerpoint/2010/main" val="620285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52533" y="1608667"/>
            <a:ext cx="5935133" cy="3793067"/>
          </a:xfrm>
        </p:spPr>
        <p:txBody>
          <a:bodyPr>
            <a:normAutofit/>
          </a:bodyPr>
          <a:lstStyle/>
          <a:p>
            <a:pPr algn="just"/>
            <a:r>
              <a:rPr lang="ru-RU" dirty="0" smtClean="0"/>
              <a:t>	</a:t>
            </a:r>
            <a:r>
              <a:rPr lang="ru-RU" sz="4000" dirty="0" smtClean="0">
                <a:solidFill>
                  <a:srgbClr val="002060"/>
                </a:solidFill>
                <a:latin typeface="Times New Roman" panose="02020603050405020304" pitchFamily="18" charset="0"/>
                <a:cs typeface="Times New Roman" panose="02020603050405020304" pitchFamily="18" charset="0"/>
              </a:rPr>
              <a:t>Самооценка — это представление человека о важности своей личности, оценивание себя и собственных качеств, достоинств и недостатков.</a:t>
            </a:r>
            <a:endParaRPr lang="ru-RU" sz="4000" dirty="0">
              <a:solidFill>
                <a:srgbClr val="002060"/>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stretch>
            <a:fillRect/>
          </a:stretch>
        </p:blipFill>
        <p:spPr>
          <a:xfrm>
            <a:off x="173357" y="1048992"/>
            <a:ext cx="5075975" cy="4912416"/>
          </a:xfrm>
          <a:prstGeom prst="rect">
            <a:avLst/>
          </a:prstGeom>
        </p:spPr>
      </p:pic>
    </p:spTree>
    <p:extLst>
      <p:ext uri="{BB962C8B-B14F-4D97-AF65-F5344CB8AC3E}">
        <p14:creationId xmlns:p14="http://schemas.microsoft.com/office/powerpoint/2010/main" val="419280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srcRect l="1052" r="1052"/>
          <a:stretch>
            <a:fillRect/>
          </a:stretch>
        </p:blipFill>
        <p:spPr>
          <a:xfrm>
            <a:off x="-1" y="0"/>
            <a:ext cx="12022667" cy="6858000"/>
          </a:xfrm>
          <a:prstGeom prst="rect">
            <a:avLst/>
          </a:prstGeom>
        </p:spPr>
      </p:pic>
      <p:sp>
        <p:nvSpPr>
          <p:cNvPr id="7" name="Прямоугольник 6"/>
          <p:cNvSpPr/>
          <p:nvPr/>
        </p:nvSpPr>
        <p:spPr>
          <a:xfrm>
            <a:off x="0" y="2404533"/>
            <a:ext cx="12022666" cy="409342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ru-RU" sz="2600" dirty="0" smtClean="0">
                <a:solidFill>
                  <a:srgbClr val="002060"/>
                </a:solidFill>
                <a:latin typeface="Times New Roman" panose="02020603050405020304" pitchFamily="18" charset="0"/>
                <a:cs typeface="Times New Roman" panose="02020603050405020304" pitchFamily="18" charset="0"/>
              </a:rPr>
              <a:t>Как повысить самооценку у ребенка, чтобы он вырос уверенным в себе? Вы хотите укрепить чувство собственного достоинства своих детей, но у вас не получается делать это правильно?</a:t>
            </a:r>
          </a:p>
          <a:p>
            <a:pPr algn="just"/>
            <a:r>
              <a:rPr lang="ru-RU" sz="2600" dirty="0" smtClean="0">
                <a:solidFill>
                  <a:srgbClr val="002060"/>
                </a:solidFill>
                <a:latin typeface="Times New Roman" panose="02020603050405020304" pitchFamily="18" charset="0"/>
                <a:cs typeface="Times New Roman" panose="02020603050405020304" pitchFamily="18" charset="0"/>
              </a:rPr>
              <a:t>	Самооценку следует воспитывать в </a:t>
            </a:r>
            <a:r>
              <a:rPr lang="ru-RU" sz="2600" dirty="0" smtClean="0">
                <a:solidFill>
                  <a:srgbClr val="002060"/>
                </a:solidFill>
                <a:latin typeface="Times New Roman" panose="02020603050405020304" pitchFamily="18" charset="0"/>
                <a:cs typeface="Times New Roman" panose="02020603050405020304" pitchFamily="18" charset="0"/>
              </a:rPr>
              <a:t>детях</a:t>
            </a:r>
            <a:r>
              <a:rPr lang="ru-RU" sz="2600" dirty="0" smtClean="0">
                <a:solidFill>
                  <a:srgbClr val="002060"/>
                </a:solidFill>
                <a:latin typeface="Times New Roman" panose="02020603050405020304" pitchFamily="18" charset="0"/>
                <a:cs typeface="Times New Roman" panose="02020603050405020304" pitchFamily="18" charset="0"/>
              </a:rPr>
              <a:t> (неважно девочки или мальчика) с самого начала их детства. Так как наличие хорошего уровня самооценки имеет решающее значение, особенно в подростковом возрасте. Она помогает ребенку, несмотря на </a:t>
            </a:r>
            <a:r>
              <a:rPr lang="ru-RU" sz="2600" dirty="0" smtClean="0">
                <a:solidFill>
                  <a:srgbClr val="002060"/>
                </a:solidFill>
                <a:latin typeface="Times New Roman" panose="02020603050405020304" pitchFamily="18" charset="0"/>
                <a:cs typeface="Times New Roman" panose="02020603050405020304" pitchFamily="18" charset="0"/>
              </a:rPr>
              <a:t>трудности, </a:t>
            </a:r>
            <a:r>
              <a:rPr lang="ru-RU" sz="2600" dirty="0" smtClean="0">
                <a:solidFill>
                  <a:srgbClr val="002060"/>
                </a:solidFill>
                <a:latin typeface="Times New Roman" panose="02020603050405020304" pitchFamily="18" charset="0"/>
                <a:cs typeface="Times New Roman" panose="02020603050405020304" pitchFamily="18" charset="0"/>
              </a:rPr>
              <a:t>строить позитивный образ самого себя, не бояться экспериментировать и правильно относиться к сверстникам. Развивать чувство доверия к собственным способностям, а также к окружающему миру.</a:t>
            </a:r>
            <a:endParaRPr lang="ru-RU"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807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38666" y="310951"/>
            <a:ext cx="11260667" cy="6547049"/>
          </a:xfrm>
          <a:prstGeom prst="rect">
            <a:avLst/>
          </a:prstGeom>
        </p:spPr>
        <p:txBody>
          <a:bodyPr wrap="square">
            <a:spAutoFit/>
          </a:bodyPr>
          <a:lstStyle/>
          <a:p>
            <a:pPr indent="449580" algn="just">
              <a:lnSpc>
                <a:spcPct val="107000"/>
              </a:lnSpc>
              <a:spcAft>
                <a:spcPts val="0"/>
              </a:spcAft>
            </a:pPr>
            <a:r>
              <a:rPr lang="ru-RU"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Но основа самооценки закладывается в семье и зависит:</a:t>
            </a:r>
            <a:endParaRPr lang="ru-RU" sz="3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ru-RU" sz="3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От похвалы и критики детей со стороны родителей и других значимых взрослых. Чем больше критики слышит ребенок, тем ниже у него самооценка.</a:t>
            </a:r>
            <a:endParaRPr lang="ru-RU" sz="3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ru-RU" sz="3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От самооценки самих родителей. Взрослые с высокой самооценкой умеют уважать себя и других, отстаивать свою точку зрения, обозначать свои границы, заботиться о себе, реалистично оценивать свои достоинства и недостатки и этому от них учатся дети.</a:t>
            </a:r>
            <a:endParaRPr lang="ru-RU" sz="3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ru-RU" sz="3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«Сколько детей не учи хорошим манерам, они все равно будут вести себя так, как родители».  Вы можете делать вид, что высоко оцениваете себя, но дети все равно видят, что происходит на самом деле.</a:t>
            </a:r>
            <a:endParaRPr lang="ru-RU"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2617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267" y="144992"/>
            <a:ext cx="11819465" cy="786342"/>
          </a:xfrm>
        </p:spPr>
        <p:txBody>
          <a:bodyPr>
            <a:noAutofit/>
          </a:bodyPr>
          <a:lstStyle/>
          <a:p>
            <a:pPr marL="228600" lvl="0" algn="ctr">
              <a:lnSpc>
                <a:spcPct val="107000"/>
              </a:lnSpc>
              <a:spcBef>
                <a:spcPts val="1000"/>
              </a:spcBef>
            </a:pPr>
            <a:r>
              <a:rPr lang="ru-RU"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r>
            <a:br>
              <a:rPr lang="ru-RU"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r>
              <a:rPr lang="ru-RU"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Каким </a:t>
            </a:r>
            <a:r>
              <a:rPr lang="ru-RU"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образом можно повысить самооценку своего ребенка?</a:t>
            </a:r>
            <a:r>
              <a:rPr lang="ru-RU" sz="3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r>
            <a:br>
              <a:rPr lang="ru-RU" sz="3200"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endParaRPr lang="ru-RU" sz="3200" dirty="0">
              <a:solidFill>
                <a:srgbClr val="00B050"/>
              </a:solidFill>
            </a:endParaRPr>
          </a:p>
        </p:txBody>
      </p:sp>
      <p:sp>
        <p:nvSpPr>
          <p:cNvPr id="3" name="Объект 2"/>
          <p:cNvSpPr>
            <a:spLocks noGrp="1"/>
          </p:cNvSpPr>
          <p:nvPr>
            <p:ph idx="1"/>
          </p:nvPr>
        </p:nvSpPr>
        <p:spPr>
          <a:xfrm>
            <a:off x="-1" y="931334"/>
            <a:ext cx="12005733" cy="5926666"/>
          </a:xfrm>
        </p:spPr>
        <p:txBody>
          <a:bodyPr>
            <a:noAutofit/>
          </a:bodyPr>
          <a:lstStyle/>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Как </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можно чаще хвалить за конкретные дела и </a:t>
            </a: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поступки.</a:t>
            </a:r>
            <a:endParaRPr lang="ru-RU" sz="25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Создавать </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ситуации успеха. Лучше, чтобы ребенок занимался той деятельностью (кружки, секции, выступления в школе на концертах, участие в исследовательских работах, олимпиадах), где у него все хорошо получается и куда он с удовольствием ходит. Найти сильные стороны ребенка и делать на них акцент, развивать </a:t>
            </a: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их.</a:t>
            </a:r>
            <a:endParaRPr lang="ru-RU" sz="25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Поддерживать</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помогать, если что-то не </a:t>
            </a: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получается.</a:t>
            </a:r>
            <a:endParaRPr lang="ru-RU" sz="25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Постоянно </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подчеркивать даже самые маленькие успехи и достижения в учебе, в домашних делах и в других сферах </a:t>
            </a: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жизни.</a:t>
            </a:r>
            <a:endParaRPr lang="ru-RU" sz="25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 </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сравнивать с другими детьми. У каждого есть свои достоинства и </a:t>
            </a: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недостатки.</a:t>
            </a:r>
            <a:endParaRPr lang="ru-RU" sz="25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Уважать </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ребенка, его мнение, его право на личные границы</a:t>
            </a: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5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indent="-514350" algn="just">
              <a:lnSpc>
                <a:spcPct val="107000"/>
              </a:lnSpc>
              <a:spcAft>
                <a:spcPts val="0"/>
              </a:spcAft>
              <a:buAutoNum type="arabicPeriod"/>
            </a:pPr>
            <a:r>
              <a:rPr lang="ru-RU" sz="25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Предъявлять адекватные требования, соответствующие возрасту.</a:t>
            </a:r>
            <a:endParaRPr lang="ru-RU" sz="25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solidFill>
                <a:srgbClr val="002060"/>
              </a:solidFill>
            </a:endParaRPr>
          </a:p>
        </p:txBody>
      </p:sp>
    </p:spTree>
    <p:extLst>
      <p:ext uri="{BB962C8B-B14F-4D97-AF65-F5344CB8AC3E}">
        <p14:creationId xmlns:p14="http://schemas.microsoft.com/office/powerpoint/2010/main" val="823701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325563"/>
          </a:xfrm>
        </p:spPr>
        <p:txBody>
          <a:bodyPr>
            <a:normAutofit fontScale="90000"/>
          </a:bodyPr>
          <a:lstStyle/>
          <a:p>
            <a:pPr indent="449580" algn="ctr">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Воспитание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без критики невозможно. </a:t>
            </a:r>
            <a: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r>
            <a:b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Но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есть важные условия:</a:t>
            </a:r>
            <a:r>
              <a:rPr lang="ru-RU" sz="32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ru-RU" sz="32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a:xfrm>
            <a:off x="220134" y="1325562"/>
            <a:ext cx="11802534" cy="5532437"/>
          </a:xfrm>
        </p:spPr>
        <p:txBody>
          <a:bodyPr>
            <a:normAutofit/>
          </a:bodyPr>
          <a:lstStyle/>
          <a:p>
            <a:pPr marL="342900" lvl="0" indent="-342900" algn="just">
              <a:lnSpc>
                <a:spcPct val="107000"/>
              </a:lnSpc>
              <a:spcAft>
                <a:spcPts val="0"/>
              </a:spcAft>
              <a:buFont typeface="Wingdings" panose="05000000000000000000" pitchFamily="2" charset="2"/>
              <a:buChar char=""/>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соотношение поддержки, похвалы к критике должно быть примерно 3:1;</a:t>
            </a:r>
            <a:endParaRPr lang="ru-RU" sz="1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критика должна касаться не самого ребенка, а его поступка. Не «ты плохой», а «ты поступил плохо»;</a:t>
            </a:r>
            <a:endParaRPr lang="ru-RU" sz="1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критика должна быть справедливой, тогда ребенок к ней обязательно прислушается;</a:t>
            </a:r>
            <a:endParaRPr lang="ru-RU" sz="1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важно, каким тоном и с каким выражением лица взрослые предъявляют ребенку критику. Если в этот момент орать, то ребенок просто не воспримет информацию, так как в этот момент будет испытывать стресс, а на фоне стресса рациональное восприятие информации практически сведено к нулю.</a:t>
            </a:r>
            <a:endParaRPr lang="ru-RU" sz="1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44971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118533"/>
            <a:ext cx="11353800" cy="6058430"/>
          </a:xfrm>
        </p:spPr>
        <p:txBody>
          <a:bodyPr>
            <a:normAutofit lnSpcReduction="10000"/>
          </a:bodyPr>
          <a:lstStyle/>
          <a:p>
            <a:pPr indent="0" algn="just">
              <a:lnSpc>
                <a:spcPct val="107000"/>
              </a:lnSpc>
              <a:spcAft>
                <a:spcPts val="0"/>
              </a:spcAft>
              <a:buNone/>
            </a:pPr>
            <a:endParaRPr lang="ru-RU"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3200" b="1" dirty="0">
                <a:latin typeface="Times New Roman" panose="02020603050405020304" pitchFamily="18" charset="0"/>
                <a:ea typeface="Calibri" panose="020F0502020204030204" pitchFamily="34" charset="0"/>
                <a:cs typeface="Times New Roman" panose="02020603050405020304" pitchFamily="18" charset="0"/>
              </a:rPr>
              <a:t>	</a:t>
            </a:r>
            <a:r>
              <a:rPr lang="ru-RU"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Самооценка</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является основным элементом личного формирования детей. Детское развитие в обучении, а также хороших отношениях и построение личного счастья будет зависеть от их степени </a:t>
            </a: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самооценки.</a:t>
            </a:r>
            <a:endPar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Когда</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ребенок приобретает хорошую самооценку, он чувствует себя компетентным, уверенным и ценным. Это помогает ему быть ответственным человеком, свободно общаться и относиться к другим соответствующим образом. Напротив, ребенок</a:t>
            </a:r>
            <a:r>
              <a:rPr lang="ru-RU"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низкой самооценкой не будет доверять своим возможностям или другим людям. </a:t>
            </a:r>
            <a:endParaRPr lang="ru-RU" sz="3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99248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 y="118534"/>
            <a:ext cx="6682740" cy="6536266"/>
          </a:xfrm>
        </p:spPr>
        <p:txBody>
          <a:bodyPr>
            <a:noAutofit/>
          </a:bodyPr>
          <a:lstStyle/>
          <a:p>
            <a:pPr indent="0" algn="just">
              <a:lnSpc>
                <a:spcPct val="107000"/>
              </a:lnSpc>
              <a:spcAft>
                <a:spcPts val="0"/>
              </a:spcAft>
              <a:buNone/>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Самооценка </a:t>
            </a:r>
            <a:r>
              <a:rPr lang="ru-RU"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ребенка — это его настоящее зеркало, </a:t>
            </a:r>
            <a:r>
              <a:rPr lang="ru-RU"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которое </a:t>
            </a:r>
            <a:r>
              <a:rPr lang="ru-RU"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учит тому, кто он, какие навыки у него есть и как он развивается благодаря приобретенному опыту.</a:t>
            </a:r>
            <a:endParaRPr lang="ru-RU" sz="2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Это </a:t>
            </a:r>
            <a:r>
              <a:rPr lang="ru-RU"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результат отношения между характером и окружающей средой, в которой он развивается.</a:t>
            </a:r>
            <a:endParaRPr lang="ru-RU" sz="2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Важно</a:t>
            </a:r>
            <a:r>
              <a:rPr lang="ru-RU"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чтобы дома малыш чувствовал себя комфортно, а в семье всегда были любовь, взаимопонимание, доверие и уважение. Счастливые дети развиваются более гармонично и вырастают уверенные в себе.</a:t>
            </a:r>
            <a:endParaRPr lang="ru-RU" sz="2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Сосредоточьтесь </a:t>
            </a:r>
            <a:r>
              <a:rPr lang="ru-RU"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 позитиве. Позитивный настрой родителей создает более здоровую и спокойную среду для ребенка. Эта атмосфера обеспечит ему большую безопасность и поможет научиться, даже в трудных ситуациях видеть положительную сторону.</a:t>
            </a:r>
            <a:endParaRPr lang="ru-RU" sz="2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5273" y="983879"/>
            <a:ext cx="4932039" cy="4805576"/>
          </a:xfrm>
        </p:spPr>
      </p:pic>
    </p:spTree>
    <p:extLst>
      <p:ext uri="{BB962C8B-B14F-4D97-AF65-F5344CB8AC3E}">
        <p14:creationId xmlns:p14="http://schemas.microsoft.com/office/powerpoint/2010/main" val="3334668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8000">
              <a:srgbClr val="00B050">
                <a:alpha val="83000"/>
              </a:srgbClr>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524933"/>
            <a:ext cx="11921067" cy="6553200"/>
          </a:xfrm>
        </p:spPr>
        <p:txBody>
          <a:bodyPr>
            <a:normAutofit/>
          </a:bodyPr>
          <a:lstStyle/>
          <a:p>
            <a:pPr marL="0" indent="0" algn="just">
              <a:buNone/>
            </a:pPr>
            <a:r>
              <a:rPr lang="ru-RU" dirty="0" smtClean="0"/>
              <a:t>	</a:t>
            </a:r>
            <a:r>
              <a:rPr lang="ru-RU" sz="3200" dirty="0" smtClean="0">
                <a:solidFill>
                  <a:srgbClr val="002060"/>
                </a:solidFill>
                <a:latin typeface="Times New Roman" panose="02020603050405020304" pitchFamily="18" charset="0"/>
                <a:cs typeface="Times New Roman" panose="02020603050405020304" pitchFamily="18" charset="0"/>
              </a:rPr>
              <a:t>Вредны </a:t>
            </a:r>
            <a:r>
              <a:rPr lang="ru-RU" sz="3200" dirty="0">
                <a:solidFill>
                  <a:srgbClr val="002060"/>
                </a:solidFill>
                <a:latin typeface="Times New Roman" panose="02020603050405020304" pitchFamily="18" charset="0"/>
                <a:cs typeface="Times New Roman" panose="02020603050405020304" pitchFamily="18" charset="0"/>
              </a:rPr>
              <a:t>фразы: </a:t>
            </a:r>
            <a:r>
              <a:rPr lang="ru-RU" sz="3200" i="1" dirty="0">
                <a:solidFill>
                  <a:srgbClr val="002060"/>
                </a:solidFill>
                <a:latin typeface="Times New Roman" panose="02020603050405020304" pitchFamily="18" charset="0"/>
                <a:cs typeface="Times New Roman" panose="02020603050405020304" pitchFamily="18" charset="0"/>
              </a:rPr>
              <a:t>«У тебя это не получится»</a:t>
            </a:r>
            <a:r>
              <a:rPr lang="ru-RU" sz="3200" dirty="0">
                <a:solidFill>
                  <a:srgbClr val="002060"/>
                </a:solidFill>
                <a:latin typeface="Times New Roman" panose="02020603050405020304" pitchFamily="18" charset="0"/>
                <a:cs typeface="Times New Roman" panose="02020603050405020304" pitchFamily="18" charset="0"/>
              </a:rPr>
              <a:t> или </a:t>
            </a:r>
            <a:r>
              <a:rPr lang="ru-RU" sz="3200" i="1" dirty="0">
                <a:solidFill>
                  <a:srgbClr val="002060"/>
                </a:solidFill>
                <a:latin typeface="Times New Roman" panose="02020603050405020304" pitchFamily="18" charset="0"/>
                <a:cs typeface="Times New Roman" panose="02020603050405020304" pitchFamily="18" charset="0"/>
              </a:rPr>
              <a:t>«Ты сделаешь это плохо, давай лучше я»</a:t>
            </a:r>
            <a:r>
              <a:rPr lang="ru-RU" sz="3200" dirty="0">
                <a:solidFill>
                  <a:srgbClr val="002060"/>
                </a:solidFill>
                <a:latin typeface="Times New Roman" panose="02020603050405020304" pitchFamily="18" charset="0"/>
                <a:cs typeface="Times New Roman" panose="02020603050405020304" pitchFamily="18" charset="0"/>
              </a:rPr>
              <a:t>. Такая позиция родителей сформирует у крохи лишь комплекс неполноценности, и в будущем он может испытывать страх перед любой деятельностью, так как посчитает, что не способен её выполнить.</a:t>
            </a:r>
          </a:p>
          <a:p>
            <a:pPr marL="0" indent="0" algn="just">
              <a:buNone/>
            </a:pPr>
            <a:r>
              <a:rPr lang="ru-RU" sz="3200" dirty="0" smtClean="0">
                <a:solidFill>
                  <a:srgbClr val="002060"/>
                </a:solidFill>
                <a:latin typeface="Times New Roman" panose="02020603050405020304" pitchFamily="18" charset="0"/>
                <a:cs typeface="Times New Roman" panose="02020603050405020304" pitchFamily="18" charset="0"/>
              </a:rPr>
              <a:t>	Важно </a:t>
            </a:r>
            <a:r>
              <a:rPr lang="ru-RU" sz="3200" dirty="0">
                <a:solidFill>
                  <a:srgbClr val="002060"/>
                </a:solidFill>
                <a:latin typeface="Times New Roman" panose="02020603050405020304" pitchFamily="18" charset="0"/>
                <a:cs typeface="Times New Roman" panose="02020603050405020304" pitchFamily="18" charset="0"/>
              </a:rPr>
              <a:t>хвалить, но не перехваливать. Ведь можно воспитать зазнайку, если постоянно чрезмерно хвалить ребенка. Малыш будет думать, что он самый лучший и Земля вертится вокруг него, все для него. Если в поведении ребенка проявляются эти черты, необходимо провести с ним беседу по этому поводу, объяснив, что вести себя высокомерно по отношению к другим людям — плохо. Это не хорошая черта характера. Его отношение к людям должно быть таким, какое он хочет видеть к себе.</a:t>
            </a:r>
          </a:p>
          <a:p>
            <a:endParaRPr lang="ru-RU" sz="3200" dirty="0"/>
          </a:p>
        </p:txBody>
      </p:sp>
    </p:spTree>
    <p:extLst>
      <p:ext uri="{BB962C8B-B14F-4D97-AF65-F5344CB8AC3E}">
        <p14:creationId xmlns:p14="http://schemas.microsoft.com/office/powerpoint/2010/main" val="3403447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325</Words>
  <Application>Microsoft Office PowerPoint</Application>
  <PresentationFormat>Широкоэкранный</PresentationFormat>
  <Paragraphs>64</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Calibri Light</vt:lpstr>
      <vt:lpstr>Symbol</vt:lpstr>
      <vt:lpstr>Times New Roman</vt:lpstr>
      <vt:lpstr>Wingdings</vt:lpstr>
      <vt:lpstr>Тема Office</vt:lpstr>
      <vt:lpstr>АНО ДО «ЛАЗУРНЫЙ»</vt:lpstr>
      <vt:lpstr> Самооценка — это представление человека о важности своей личности, оценивание себя и собственных качеств, достоинств и недостатков.</vt:lpstr>
      <vt:lpstr>Презентация PowerPoint</vt:lpstr>
      <vt:lpstr>Презентация PowerPoint</vt:lpstr>
      <vt:lpstr> Каким образом можно повысить самооценку своего ребенка? </vt:lpstr>
      <vt:lpstr> Воспитание без критики невозможно.  Но есть важные условия: </vt:lpstr>
      <vt:lpstr>Презентация PowerPoint</vt:lpstr>
      <vt:lpstr>Презентация PowerPoint</vt:lpstr>
      <vt:lpstr>Презентация PowerPoint</vt:lpstr>
      <vt:lpstr>Презентация PowerPoint</vt:lpstr>
      <vt:lpstr> Предпосылки и этапы формирования самооценки: </vt:lpstr>
      <vt:lpstr> После появления малыша на свет развитие самооценки происходит в четыре этапа: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АНО ДО «ЛАЗУРНЫЙ»</dc:title>
  <dc:creator>Пользователь Windows</dc:creator>
  <cp:lastModifiedBy>Пользователь Windows</cp:lastModifiedBy>
  <cp:revision>9</cp:revision>
  <dcterms:created xsi:type="dcterms:W3CDTF">2023-10-03T09:32:02Z</dcterms:created>
  <dcterms:modified xsi:type="dcterms:W3CDTF">2023-10-04T08:13:02Z</dcterms:modified>
</cp:coreProperties>
</file>